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4" r:id="rId2"/>
    <p:sldId id="299" r:id="rId3"/>
    <p:sldId id="298" r:id="rId4"/>
    <p:sldId id="292" r:id="rId5"/>
    <p:sldId id="265" r:id="rId6"/>
    <p:sldId id="285" r:id="rId7"/>
    <p:sldId id="286" r:id="rId8"/>
    <p:sldId id="291" r:id="rId9"/>
    <p:sldId id="288" r:id="rId10"/>
    <p:sldId id="295" r:id="rId11"/>
    <p:sldId id="294" r:id="rId12"/>
    <p:sldId id="293" r:id="rId13"/>
    <p:sldId id="290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8" r:id="rId22"/>
    <p:sldId id="279" r:id="rId23"/>
    <p:sldId id="281" r:id="rId24"/>
    <p:sldId id="296" r:id="rId25"/>
    <p:sldId id="297" r:id="rId2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8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4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6EED-8ED5-40C6-936C-E2018266B655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ECAB7-FAF5-49A1-A7D9-85017C0C2F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459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baseline="0" dirty="0" smtClean="0"/>
              <a:t>RĘCE. </a:t>
            </a:r>
            <a:r>
              <a:rPr lang="pl-PL" dirty="0" smtClean="0"/>
              <a:t>Nie myślę więc robię,</a:t>
            </a:r>
            <a:r>
              <a:rPr lang="pl-PL" baseline="0" dirty="0" smtClean="0"/>
              <a:t> lecz dzięki robieniu myślę, bo uwolnienie rąk dało mi JĘZYK, czyli narzędzie do myślenia – choć nie narzędzie do całej wiedzy. </a:t>
            </a:r>
            <a:r>
              <a:rPr lang="pl-PL" baseline="0" dirty="0" smtClean="0"/>
              <a:t>RĘCE. </a:t>
            </a:r>
          </a:p>
          <a:p>
            <a:r>
              <a:rPr lang="pl-PL" baseline="0" dirty="0" smtClean="0">
                <a:solidFill>
                  <a:schemeClr val="accent4"/>
                </a:solidFill>
              </a:rPr>
              <a:t>Czy ręce są NATURĄ czy KULTURĄ???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D762-2ABF-4FCD-955F-567A6F5943C7}" type="slidenum">
              <a:rPr lang="pl-PL" smtClean="0"/>
              <a:pPr/>
              <a:t>1</a:t>
            </a:fld>
            <a:endParaRPr lang="pl-P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Lokalność produktów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41A55-BC24-40CB-BC22-73F53D8B063D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491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Ting</a:t>
            </a:r>
            <a:r>
              <a:rPr lang="pl-PL" dirty="0" smtClean="0"/>
              <a:t> </a:t>
            </a:r>
            <a:r>
              <a:rPr lang="pl-PL" dirty="0" err="1" smtClean="0"/>
              <a:t>tinga</a:t>
            </a:r>
            <a:r>
              <a:rPr lang="pl-PL" dirty="0" smtClean="0"/>
              <a:t> </a:t>
            </a:r>
            <a:r>
              <a:rPr lang="pl-PL" dirty="0" err="1" smtClean="0"/>
              <a:t>accessories</a:t>
            </a:r>
            <a:r>
              <a:rPr lang="pl-PL" dirty="0" smtClean="0"/>
              <a:t> for </a:t>
            </a:r>
            <a:r>
              <a:rPr lang="pl-PL" dirty="0" err="1" smtClean="0"/>
              <a:t>babies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41A55-BC24-40CB-BC22-73F53D8B063D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835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Bozon </a:t>
            </a:r>
            <a:r>
              <a:rPr lang="pl-PL" dirty="0" err="1" smtClean="0">
                <a:solidFill>
                  <a:schemeClr val="tx1"/>
                </a:solidFill>
              </a:rPr>
              <a:t>Higgsa</a:t>
            </a:r>
            <a:r>
              <a:rPr lang="pl-PL" dirty="0" smtClean="0">
                <a:solidFill>
                  <a:schemeClr val="tx1"/>
                </a:solidFill>
              </a:rPr>
              <a:t> – to natura czy kultura? </a:t>
            </a:r>
            <a:r>
              <a:rPr lang="pl-PL" dirty="0" smtClean="0"/>
              <a:t>Latour; </a:t>
            </a:r>
            <a:r>
              <a:rPr lang="pl-PL" dirty="0" err="1" smtClean="0"/>
              <a:t>posthumanizm</a:t>
            </a:r>
            <a:r>
              <a:rPr lang="pl-PL" dirty="0" smtClean="0"/>
              <a:t>, </a:t>
            </a:r>
            <a:r>
              <a:rPr lang="pl-PL" dirty="0" err="1" smtClean="0"/>
              <a:t>asamblaże</a:t>
            </a:r>
            <a:r>
              <a:rPr lang="pl-PL" dirty="0" smtClean="0"/>
              <a:t>; praca puryfikacji. Sproblematyzować podział na naturę i kulturę. Musimy wytworzyć CERN, by wytworzyć naturę w postaci bozonu </a:t>
            </a:r>
            <a:r>
              <a:rPr lang="pl-PL" dirty="0" err="1" smtClean="0"/>
              <a:t>Higgsa</a:t>
            </a:r>
            <a:r>
              <a:rPr lang="pl-PL" dirty="0" smtClean="0"/>
              <a:t>…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ECAB7-FAF5-49A1-A7D9-85017C0C2F8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094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1/06/2009 Rio-Paris </a:t>
            </a:r>
            <a:r>
              <a:rPr lang="pl-PL" dirty="0" err="1" smtClean="0"/>
              <a:t>flight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ECAB7-FAF5-49A1-A7D9-85017C0C2F8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5904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 co z „</a:t>
            </a:r>
            <a:r>
              <a:rPr lang="pl-PL" smtClean="0"/>
              <a:t>ty</a:t>
            </a:r>
            <a:r>
              <a:rPr lang="pl-PL" baseline="0" smtClean="0"/>
              <a:t> rób, a nie myśl”?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D762-2ABF-4FCD-955F-567A6F5943C7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Ręka to część ciała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D762-2ABF-4FCD-955F-567A6F5943C7}" type="slidenum">
              <a:rPr lang="pl-PL" smtClean="0"/>
              <a:pPr/>
              <a:t>9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Apple lisa 1983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ECAB7-FAF5-49A1-A7D9-85017C0C2F8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80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A tymczasem tyle potrafimy zrobić rękoma…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ECAB7-FAF5-49A1-A7D9-85017C0C2F8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528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Palce. I co będzie z dłonią? A przecież ręce tyle potrafią…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84DFC-DE79-4AC4-AE21-D72A93FD5F30}" type="slidenum">
              <a:rPr lang="pl-PL" smtClean="0"/>
              <a:pPr/>
              <a:t>13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Dzielenie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84DFC-DE79-4AC4-AE21-D72A93FD5F30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617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23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20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382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426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88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333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945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251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0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44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1794-4C6B-420F-8A94-750E4BA3C2E7}" type="datetimeFigureOut">
              <a:rPr lang="pl-PL" smtClean="0"/>
              <a:t>2017-02-02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C6777-7A60-4ED3-BD11-C3E4F5109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907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ewoluc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645024"/>
            <a:ext cx="8853529" cy="3212976"/>
          </a:xfrm>
          <a:prstGeom prst="rect">
            <a:avLst/>
          </a:prstGeom>
        </p:spPr>
      </p:pic>
      <p:pic>
        <p:nvPicPr>
          <p:cNvPr id="3" name="Obraz 2" descr="hand evo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260648"/>
            <a:ext cx="5156554" cy="2594595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5580112" y="692696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Człowiek jest człowiekiem ponieważ ma ręce</a:t>
            </a:r>
          </a:p>
          <a:p>
            <a:endParaRPr lang="pl-PL" dirty="0"/>
          </a:p>
          <a:p>
            <a:r>
              <a:rPr lang="pl-PL" dirty="0" smtClean="0"/>
              <a:t>Anaksagoras z </a:t>
            </a:r>
            <a:r>
              <a:rPr lang="pl-PL" dirty="0" err="1" smtClean="0"/>
              <a:t>Kladzomen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7504" y="3068960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Maszyna – do – ciała / ciało – do – maszyny 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2915816" y="332656"/>
            <a:ext cx="3800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Jak prosty powinien być ruch ręką?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6632"/>
            <a:ext cx="1847449" cy="2284119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5076056" y="1814496"/>
            <a:ext cx="191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Douglas </a:t>
            </a:r>
            <a:r>
              <a:rPr lang="pl-PL" dirty="0" err="1" smtClean="0"/>
              <a:t>Engelbart</a:t>
            </a:r>
            <a:endParaRPr lang="pl-PL" dirty="0" smtClean="0"/>
          </a:p>
          <a:p>
            <a:pPr algn="ctr"/>
            <a:r>
              <a:rPr lang="pl-PL" sz="1400" dirty="0" smtClean="0"/>
              <a:t>1925-2013</a:t>
            </a:r>
            <a:endParaRPr lang="pl-PL" sz="1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" y="2570205"/>
            <a:ext cx="9144000" cy="428779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16632"/>
            <a:ext cx="2746097" cy="22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39552" y="476672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smtClean="0"/>
              <a:t>Prosty ruch / szybki skutek / poczucie władzy</a:t>
            </a:r>
            <a:endParaRPr lang="pl-PL" sz="28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47837"/>
            <a:ext cx="6096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755576" y="54868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Zająć czymś ręce…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789"/>
            <a:ext cx="9144000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ouse lapot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7" y="404664"/>
            <a:ext cx="3384376" cy="2252148"/>
          </a:xfrm>
          <a:prstGeom prst="rect">
            <a:avLst/>
          </a:prstGeom>
        </p:spPr>
      </p:pic>
      <p:pic>
        <p:nvPicPr>
          <p:cNvPr id="3" name="Obraz 2" descr="keyb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404664"/>
            <a:ext cx="3384376" cy="2252148"/>
          </a:xfrm>
          <a:prstGeom prst="rect">
            <a:avLst/>
          </a:prstGeom>
        </p:spPr>
      </p:pic>
      <p:pic>
        <p:nvPicPr>
          <p:cNvPr id="4" name="Obraz 3" descr="textingca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3429000"/>
            <a:ext cx="3909680" cy="2592288"/>
          </a:xfrm>
          <a:prstGeom prst="rect">
            <a:avLst/>
          </a:prstGeom>
        </p:spPr>
      </p:pic>
      <p:pic>
        <p:nvPicPr>
          <p:cNvPr id="5" name="Obraz 4" descr="texting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8024" y="3284984"/>
            <a:ext cx="3758891" cy="275652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39553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Chwyt czy naciśnięcie?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63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cutting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0808" y="252091"/>
            <a:ext cx="3774272" cy="2016224"/>
          </a:xfrm>
          <a:prstGeom prst="rect">
            <a:avLst/>
          </a:prstGeom>
        </p:spPr>
      </p:pic>
      <p:pic>
        <p:nvPicPr>
          <p:cNvPr id="4" name="Obraz 3" descr="cutting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20" y="2431158"/>
            <a:ext cx="2466975" cy="1847850"/>
          </a:xfrm>
          <a:prstGeom prst="rect">
            <a:avLst/>
          </a:prstGeom>
        </p:spPr>
      </p:pic>
      <p:pic>
        <p:nvPicPr>
          <p:cNvPr id="6" name="Obraz 5" descr="cutting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8" y="241046"/>
            <a:ext cx="1999110" cy="1999110"/>
          </a:xfrm>
          <a:prstGeom prst="rect">
            <a:avLst/>
          </a:prstGeom>
        </p:spPr>
      </p:pic>
      <p:pic>
        <p:nvPicPr>
          <p:cNvPr id="7" name="Obraz 6" descr="cutting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4509120"/>
            <a:ext cx="2520280" cy="1839900"/>
          </a:xfrm>
          <a:prstGeom prst="rect">
            <a:avLst/>
          </a:prstGeom>
        </p:spPr>
      </p:pic>
      <p:pic>
        <p:nvPicPr>
          <p:cNvPr id="8" name="Obraz 7" descr="cutting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1800" y="2636912"/>
            <a:ext cx="2488801" cy="1656184"/>
          </a:xfrm>
          <a:prstGeom prst="rect">
            <a:avLst/>
          </a:prstGeom>
        </p:spPr>
      </p:pic>
      <p:pic>
        <p:nvPicPr>
          <p:cNvPr id="9" name="Obraz 8" descr="cutting scissor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2160" y="260648"/>
            <a:ext cx="2971031" cy="2225405"/>
          </a:xfrm>
          <a:prstGeom prst="rect">
            <a:avLst/>
          </a:prstGeom>
        </p:spPr>
      </p:pic>
      <p:pic>
        <p:nvPicPr>
          <p:cNvPr id="10" name="Obraz 9" descr="konpka nozyc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6096" y="2636912"/>
            <a:ext cx="3554351" cy="3816424"/>
          </a:xfrm>
          <a:prstGeom prst="rect">
            <a:avLst/>
          </a:prstGeom>
        </p:spPr>
      </p:pic>
      <p:pic>
        <p:nvPicPr>
          <p:cNvPr id="11" name="Obraz 10" descr="skinning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71800" y="4677953"/>
            <a:ext cx="2511166" cy="1671067"/>
          </a:xfrm>
          <a:prstGeom prst="rect">
            <a:avLst/>
          </a:prstGeom>
        </p:spPr>
      </p:pic>
      <p:sp>
        <p:nvSpPr>
          <p:cNvPr id="12" name="pole tekstowe 11"/>
          <p:cNvSpPr txBox="1"/>
          <p:nvPr/>
        </p:nvSpPr>
        <p:spPr>
          <a:xfrm>
            <a:off x="2771800" y="22768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Dzielenie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fix a scr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6632"/>
            <a:ext cx="4328350" cy="2880320"/>
          </a:xfrm>
          <a:prstGeom prst="rect">
            <a:avLst/>
          </a:prstGeom>
        </p:spPr>
      </p:pic>
      <p:pic>
        <p:nvPicPr>
          <p:cNvPr id="3" name="Obraz 2" descr="fix scr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653136"/>
            <a:ext cx="1795264" cy="1795264"/>
          </a:xfrm>
          <a:prstGeom prst="rect">
            <a:avLst/>
          </a:prstGeom>
        </p:spPr>
      </p:pic>
      <p:pic>
        <p:nvPicPr>
          <p:cNvPr id="4" name="Obraz 3" descr="need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844824"/>
            <a:ext cx="2619375" cy="1743075"/>
          </a:xfrm>
          <a:prstGeom prst="rect">
            <a:avLst/>
          </a:prstGeom>
        </p:spPr>
      </p:pic>
      <p:pic>
        <p:nvPicPr>
          <p:cNvPr id="5" name="Obraz 4" descr="sewi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0265" y="3645024"/>
            <a:ext cx="5015145" cy="2880320"/>
          </a:xfrm>
          <a:prstGeom prst="rect">
            <a:avLst/>
          </a:prstGeom>
        </p:spPr>
      </p:pic>
      <p:pic>
        <p:nvPicPr>
          <p:cNvPr id="6" name="Obraz 5" descr="sewingca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240" y="188640"/>
            <a:ext cx="2143125" cy="2143125"/>
          </a:xfrm>
          <a:prstGeom prst="rect">
            <a:avLst/>
          </a:prstGeom>
        </p:spPr>
      </p:pic>
      <p:pic>
        <p:nvPicPr>
          <p:cNvPr id="7" name="Obraz 6" descr="dokręcani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7664" y="3068960"/>
            <a:ext cx="2304256" cy="1536171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4932040" y="1886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Łączenie 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ał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32656"/>
            <a:ext cx="3899868" cy="2232248"/>
          </a:xfrm>
          <a:prstGeom prst="rect">
            <a:avLst/>
          </a:prstGeom>
        </p:spPr>
      </p:pic>
      <p:pic>
        <p:nvPicPr>
          <p:cNvPr id="3" name="Obraz 2" descr="plait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332656"/>
            <a:ext cx="4800064" cy="2232248"/>
          </a:xfrm>
          <a:prstGeom prst="rect">
            <a:avLst/>
          </a:prstGeom>
        </p:spPr>
      </p:pic>
      <p:pic>
        <p:nvPicPr>
          <p:cNvPr id="4" name="Obraz 3" descr="weavi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2969" y="2708920"/>
            <a:ext cx="2304256" cy="1725969"/>
          </a:xfrm>
          <a:prstGeom prst="rect">
            <a:avLst/>
          </a:prstGeom>
        </p:spPr>
      </p:pic>
      <p:pic>
        <p:nvPicPr>
          <p:cNvPr id="5" name="Obraz 4" descr="nets vietna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3808" y="4733412"/>
            <a:ext cx="2698168" cy="1772804"/>
          </a:xfrm>
          <a:prstGeom prst="rect">
            <a:avLst/>
          </a:prstGeom>
        </p:spPr>
      </p:pic>
      <p:pic>
        <p:nvPicPr>
          <p:cNvPr id="6" name="Obraz 5" descr="netmakin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2708920"/>
            <a:ext cx="2592288" cy="3776936"/>
          </a:xfrm>
          <a:prstGeom prst="rect">
            <a:avLst/>
          </a:prstGeom>
        </p:spPr>
      </p:pic>
      <p:pic>
        <p:nvPicPr>
          <p:cNvPr id="7" name="Obraz 6" descr="pins for net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43808" y="2711241"/>
            <a:ext cx="2707500" cy="1728192"/>
          </a:xfrm>
          <a:prstGeom prst="rect">
            <a:avLst/>
          </a:prstGeom>
        </p:spPr>
      </p:pic>
      <p:pic>
        <p:nvPicPr>
          <p:cNvPr id="9" name="Obraz 8" descr="lacemaking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5680" y="4733412"/>
            <a:ext cx="3096344" cy="1778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h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76672"/>
            <a:ext cx="3816424" cy="2858634"/>
          </a:xfrm>
          <a:prstGeom prst="rect">
            <a:avLst/>
          </a:prstGeom>
        </p:spPr>
      </p:pic>
      <p:pic>
        <p:nvPicPr>
          <p:cNvPr id="3" name="Obraz 2" descr="how-to-eat-with-your-hands-like-a-south-indi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188640"/>
            <a:ext cx="4608512" cy="3456384"/>
          </a:xfrm>
          <a:prstGeom prst="rect">
            <a:avLst/>
          </a:prstGeom>
        </p:spPr>
      </p:pic>
      <p:pic>
        <p:nvPicPr>
          <p:cNvPr id="4" name="Obraz 3" descr="Kurutob_eating_with_hand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3176972"/>
            <a:ext cx="4392488" cy="3294366"/>
          </a:xfrm>
          <a:prstGeom prst="rect">
            <a:avLst/>
          </a:prstGeom>
        </p:spPr>
      </p:pic>
      <p:pic>
        <p:nvPicPr>
          <p:cNvPr id="5" name="Obraz 4" descr="cat eating with a paw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7454" y="4099002"/>
            <a:ext cx="3564986" cy="237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51520" y="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Ręce i dystans kulturowy: dotyk/ wzrok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Fig-14-Correct-Position-for-Holding-Knife-and-For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3547060" cy="2520280"/>
          </a:xfrm>
          <a:prstGeom prst="rect">
            <a:avLst/>
          </a:prstGeom>
        </p:spPr>
      </p:pic>
      <p:pic>
        <p:nvPicPr>
          <p:cNvPr id="3" name="Obraz 2" descr="ting tinga accessories for bab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3212976"/>
            <a:ext cx="2762250" cy="3333750"/>
          </a:xfrm>
          <a:prstGeom prst="rect">
            <a:avLst/>
          </a:prstGeom>
        </p:spPr>
      </p:pic>
      <p:pic>
        <p:nvPicPr>
          <p:cNvPr id="4" name="Obraz 3" descr="knife for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968" y="188640"/>
            <a:ext cx="4608512" cy="3078486"/>
          </a:xfrm>
          <a:prstGeom prst="rect">
            <a:avLst/>
          </a:prstGeom>
        </p:spPr>
      </p:pic>
      <p:pic>
        <p:nvPicPr>
          <p:cNvPr id="5" name="Obraz 4" descr="victorian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3386207"/>
            <a:ext cx="3648193" cy="298728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3923928" y="3573016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smtClean="0"/>
              <a:t>Ręce i klasa społeczna</a:t>
            </a:r>
            <a:endParaRPr lang="pl-PL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ops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3810000"/>
            <a:ext cx="3048000" cy="3048000"/>
          </a:xfrm>
          <a:prstGeom prst="rect">
            <a:avLst/>
          </a:prstGeom>
        </p:spPr>
      </p:pic>
      <p:pic>
        <p:nvPicPr>
          <p:cNvPr id="3" name="Obraz 2" descr="Chopsticks_childr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0688"/>
            <a:ext cx="4355976" cy="3154680"/>
          </a:xfrm>
          <a:prstGeom prst="rect">
            <a:avLst/>
          </a:prstGeom>
        </p:spPr>
      </p:pic>
      <p:pic>
        <p:nvPicPr>
          <p:cNvPr id="4" name="Obraz 3" descr="3847599-noodle-soup-asian-with-chopstick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3140968"/>
            <a:ext cx="4572000" cy="3394710"/>
          </a:xfrm>
          <a:prstGeom prst="rect">
            <a:avLst/>
          </a:prstGeom>
        </p:spPr>
      </p:pic>
      <p:pic>
        <p:nvPicPr>
          <p:cNvPr id="5" name="Obraz 4" descr="how-to-use-chopsticks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116632"/>
            <a:ext cx="3553197" cy="3069729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395536" y="11663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Ręce a dystans kulturowy: sposób użycia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79512" y="14799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Maszyny dnia codziennego</a:t>
            </a:r>
            <a:endParaRPr lang="pl-PL" sz="28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5085184" cy="5085184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17322"/>
            <a:ext cx="3737992" cy="210262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96952"/>
            <a:ext cx="2592288" cy="34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2679111" y="2921103"/>
            <a:ext cx="2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				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91" y="167725"/>
            <a:ext cx="3363363" cy="2678637"/>
          </a:xfrm>
          <a:prstGeom prst="rect">
            <a:avLst/>
          </a:prstGeom>
        </p:spPr>
      </p:pic>
      <p:pic>
        <p:nvPicPr>
          <p:cNvPr id="7" name="Obraz 6" descr="pobagetty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121" y="178334"/>
            <a:ext cx="3395550" cy="2668028"/>
          </a:xfrm>
          <a:prstGeom prst="rect">
            <a:avLst/>
          </a:prstGeom>
        </p:spPr>
      </p:pic>
      <p:pic>
        <p:nvPicPr>
          <p:cNvPr id="8" name="Obraz 7" descr="car-rent-for-family-holiday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4893" y="3688467"/>
            <a:ext cx="4115729" cy="2858841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7254785" y="1340768"/>
            <a:ext cx="189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… być przemieszczanym</a:t>
            </a:r>
          </a:p>
          <a:p>
            <a:r>
              <a:rPr lang="pl-PL" dirty="0"/>
              <a:t>z</a:t>
            </a:r>
            <a:r>
              <a:rPr lang="pl-PL" dirty="0" smtClean="0"/>
              <a:t> miejsca na miejsce …</a:t>
            </a:r>
            <a:endParaRPr lang="pl-PL" sz="20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1014032" y="2982659"/>
            <a:ext cx="751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 smtClean="0"/>
              <a:t>Zakapsułowani</a:t>
            </a:r>
            <a:r>
              <a:rPr lang="pl-PL" sz="3200" dirty="0"/>
              <a:t> </a:t>
            </a:r>
            <a:r>
              <a:rPr lang="pl-PL" sz="3200" dirty="0" smtClean="0"/>
              <a:t>we wnętrzu maszyny</a:t>
            </a:r>
            <a:endParaRPr lang="pl-PL" sz="3200" dirty="0"/>
          </a:p>
        </p:txBody>
      </p:sp>
      <p:pic>
        <p:nvPicPr>
          <p:cNvPr id="11" name="Obraz 10" descr="comfortable travel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121" y="3676504"/>
            <a:ext cx="4021839" cy="28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716016" y="6121929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Comfortable</a:t>
            </a:r>
            <a:r>
              <a:rPr lang="pl-PL" sz="2400" dirty="0" smtClean="0"/>
              <a:t> </a:t>
            </a:r>
            <a:r>
              <a:rPr lang="pl-PL" sz="2400" dirty="0" err="1" smtClean="0"/>
              <a:t>travel</a:t>
            </a:r>
            <a:r>
              <a:rPr lang="pl-PL" sz="2400" dirty="0" smtClean="0"/>
              <a:t> set</a:t>
            </a:r>
            <a:endParaRPr lang="pl-PL" sz="24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683418"/>
            <a:ext cx="4158309" cy="4895024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112355" y="683419"/>
            <a:ext cx="5312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</a:t>
            </a:r>
            <a:r>
              <a:rPr lang="pl-PL" sz="2800" dirty="0" smtClean="0"/>
              <a:t>yalienowani z ruchu przez maszynę</a:t>
            </a:r>
            <a:endParaRPr lang="pl-PL" sz="2800" dirty="0"/>
          </a:p>
        </p:txBody>
      </p:sp>
      <p:pic>
        <p:nvPicPr>
          <p:cNvPr id="6" name="Obraz 5" descr="pobagetty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232773"/>
            <a:ext cx="4536504" cy="33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arkdran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76671"/>
            <a:ext cx="3409950" cy="1343025"/>
          </a:xfrm>
          <a:prstGeom prst="rect">
            <a:avLst/>
          </a:prstGeom>
        </p:spPr>
      </p:pic>
      <p:pic>
        <p:nvPicPr>
          <p:cNvPr id="3" name="Obraz 2" descr="parkdrań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7795" y="476671"/>
            <a:ext cx="3667199" cy="2753152"/>
          </a:xfrm>
          <a:prstGeom prst="rect">
            <a:avLst/>
          </a:prstGeom>
        </p:spPr>
      </p:pic>
      <p:pic>
        <p:nvPicPr>
          <p:cNvPr id="4" name="Obraz 3" descr="park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7864" y="476671"/>
            <a:ext cx="2128938" cy="1343025"/>
          </a:xfrm>
          <a:prstGeom prst="rect">
            <a:avLst/>
          </a:prstGeom>
        </p:spPr>
      </p:pic>
      <p:pic>
        <p:nvPicPr>
          <p:cNvPr id="5" name="Obraz 4" descr="rekord bezc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" y="2622512"/>
            <a:ext cx="5758765" cy="3845369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67544" y="1988840"/>
            <a:ext cx="3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Na zewnątrz kapsuły</a:t>
            </a:r>
            <a:endParaRPr lang="pl-PL" dirty="0"/>
          </a:p>
        </p:txBody>
      </p:sp>
      <p:pic>
        <p:nvPicPr>
          <p:cNvPr id="7" name="Obraz 6" descr="uderzenie piesze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7795" y="2622512"/>
            <a:ext cx="3666205" cy="39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shr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5820138" cy="4365104"/>
          </a:xfrm>
          <a:prstGeom prst="rect">
            <a:avLst/>
          </a:prstGeom>
        </p:spPr>
      </p:pic>
      <p:pic>
        <p:nvPicPr>
          <p:cNvPr id="4" name="Obraz 3" descr="komod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3436681"/>
            <a:ext cx="5148064" cy="3421318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5868144" y="69269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smtClean="0"/>
              <a:t>Niszczyciel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17732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482751" y="364014"/>
            <a:ext cx="16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Czyściciele</a:t>
            </a:r>
            <a:endParaRPr lang="pl-PL" sz="24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" y="116632"/>
            <a:ext cx="5034451" cy="3539849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61996"/>
            <a:ext cx="4007778" cy="255040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2" y="4061996"/>
            <a:ext cx="4095737" cy="253191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51" y="1031729"/>
            <a:ext cx="3661248" cy="26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860032" y="260648"/>
            <a:ext cx="4067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smtClean="0"/>
              <a:t>Przetwarzanie to też interakcja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4210823" cy="324036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708920"/>
            <a:ext cx="5114925" cy="383857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17032"/>
            <a:ext cx="3182005" cy="28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298002" y="593729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smtClean="0"/>
              <a:t>Maszyny, które wytwarzają nasz świat</a:t>
            </a:r>
            <a:endParaRPr lang="pl-PL" sz="32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29"/>
            <a:ext cx="5091545" cy="341133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2" y="3940919"/>
            <a:ext cx="4356900" cy="291708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98" y="3930285"/>
            <a:ext cx="4794002" cy="2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75058" cy="685800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87" y="0"/>
            <a:ext cx="4559830" cy="2564904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86" y="5304942"/>
            <a:ext cx="2471597" cy="155305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5346983"/>
            <a:ext cx="2207657" cy="153889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86" y="2420887"/>
            <a:ext cx="4559831" cy="30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grips human chim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404663"/>
            <a:ext cx="2592288" cy="3179703"/>
          </a:xfrm>
          <a:prstGeom prst="rect">
            <a:avLst/>
          </a:prstGeom>
        </p:spPr>
      </p:pic>
      <p:pic>
        <p:nvPicPr>
          <p:cNvPr id="7" name="Obraz 6" descr="grip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3984614" cy="2908920"/>
          </a:xfrm>
          <a:prstGeom prst="rect">
            <a:avLst/>
          </a:prstGeom>
        </p:spPr>
      </p:pic>
      <p:pic>
        <p:nvPicPr>
          <p:cNvPr id="8" name="Obraz 7" descr="grip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810909"/>
            <a:ext cx="3816424" cy="2643227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5220072" y="4509120"/>
            <a:ext cx="352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Chwyt : precyzja i siła</a:t>
            </a:r>
          </a:p>
          <a:p>
            <a:endParaRPr lang="pl-PL" sz="2800" dirty="0" smtClean="0"/>
          </a:p>
          <a:p>
            <a:r>
              <a:rPr lang="pl-PL" sz="2800" dirty="0" smtClean="0"/>
              <a:t>Wiedza ucieleśniona</a:t>
            </a:r>
            <a:endParaRPr lang="pl-PL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39552" y="18864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Co robi robot? Czy zastępuje człowieka? Pamiętacie </a:t>
            </a:r>
            <a:r>
              <a:rPr lang="pl-PL" i="1" dirty="0" smtClean="0"/>
              <a:t>Rozprawę </a:t>
            </a:r>
            <a:r>
              <a:rPr lang="pl-PL" dirty="0" smtClean="0"/>
              <a:t>Lema?</a:t>
            </a:r>
            <a:endParaRPr lang="pl-PL" dirty="0"/>
          </a:p>
        </p:txBody>
      </p:sp>
      <p:pic>
        <p:nvPicPr>
          <p:cNvPr id="3" name="Obraz 2" descr="10421-produkcja_porcelany_mitsu czyszczenie krawedz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692696"/>
            <a:ext cx="2448272" cy="1632181"/>
          </a:xfrm>
          <a:prstGeom prst="rect">
            <a:avLst/>
          </a:prstGeom>
        </p:spPr>
      </p:pic>
      <p:pic>
        <p:nvPicPr>
          <p:cNvPr id="4" name="Obraz 3" descr="10418-produkcja_porcelany_roboty mitsubis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692696"/>
            <a:ext cx="5400600" cy="3619310"/>
          </a:xfrm>
          <a:prstGeom prst="rect">
            <a:avLst/>
          </a:prstGeom>
        </p:spPr>
      </p:pic>
      <p:pic>
        <p:nvPicPr>
          <p:cNvPr id="5" name="Obraz 4" descr="pilot-pyrxs-inques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4365104"/>
            <a:ext cx="4248472" cy="2389766"/>
          </a:xfrm>
          <a:prstGeom prst="rect">
            <a:avLst/>
          </a:prstGeom>
        </p:spPr>
      </p:pic>
      <p:pic>
        <p:nvPicPr>
          <p:cNvPr id="6" name="Obraz 5" descr="videotstitle3ch10frame1li0.138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2492896"/>
            <a:ext cx="2448272" cy="1803260"/>
          </a:xfrm>
          <a:prstGeom prst="rect">
            <a:avLst/>
          </a:prstGeom>
        </p:spPr>
      </p:pic>
      <p:pic>
        <p:nvPicPr>
          <p:cNvPr id="7" name="Obraz 6" descr="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072" y="4365104"/>
            <a:ext cx="3340014" cy="240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bigstock_pilots_in_the_cockpit_348972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075680"/>
          </a:xfrm>
          <a:prstGeom prst="rect">
            <a:avLst/>
          </a:prstGeom>
        </p:spPr>
      </p:pic>
      <p:pic>
        <p:nvPicPr>
          <p:cNvPr id="3" name="Obraz 2" descr="Screen-Shot-2015-06-22-at-11.54.13-AM-300x26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352925"/>
            <a:ext cx="2857500" cy="2505075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3563888" y="630932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 smtClean="0"/>
              <a:t>Children</a:t>
            </a:r>
            <a:r>
              <a:rPr lang="pl-PL" dirty="0" smtClean="0"/>
              <a:t> of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magenta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59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67544" y="332656"/>
            <a:ext cx="81369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 smtClean="0"/>
              <a:t>narzędzie / maszyna / automat: </a:t>
            </a:r>
          </a:p>
          <a:p>
            <a:pPr algn="ctr"/>
            <a:r>
              <a:rPr lang="pl-PL" sz="4000" dirty="0" smtClean="0"/>
              <a:t>współpracownicy i partnerzy w myśleniu</a:t>
            </a:r>
            <a:r>
              <a:rPr lang="pl-PL" sz="4000" dirty="0"/>
              <a:t> </a:t>
            </a:r>
            <a:endParaRPr lang="pl-PL" sz="4000" dirty="0" smtClean="0"/>
          </a:p>
          <a:p>
            <a:pPr algn="ctr"/>
            <a:r>
              <a:rPr lang="pl-PL" sz="4000" dirty="0" smtClean="0"/>
              <a:t>– pod warunkiem, że myślimy „całym ciałem”, a nie „samą głową”</a:t>
            </a:r>
          </a:p>
          <a:p>
            <a:pPr algn="ctr"/>
            <a:endParaRPr lang="pl-PL" sz="4000" dirty="0" smtClean="0"/>
          </a:p>
          <a:p>
            <a:pPr algn="ctr"/>
            <a:r>
              <a:rPr lang="pl-PL" sz="4000" dirty="0" smtClean="0"/>
              <a:t>nie tyle</a:t>
            </a:r>
          </a:p>
          <a:p>
            <a:pPr algn="ctr"/>
            <a:r>
              <a:rPr lang="pl-PL" sz="4000" dirty="0" smtClean="0"/>
              <a:t>„myślę, więc robię”, </a:t>
            </a:r>
          </a:p>
          <a:p>
            <a:pPr algn="ctr"/>
            <a:r>
              <a:rPr lang="pl-PL" sz="4000" dirty="0" smtClean="0"/>
              <a:t>ile </a:t>
            </a:r>
          </a:p>
          <a:p>
            <a:pPr algn="ctr"/>
            <a:r>
              <a:rPr lang="pl-PL" sz="4000" dirty="0" smtClean="0"/>
              <a:t>„dzięki robieniu myślę”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216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607496" y="692696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Maszyna i ludzkie ciało</a:t>
            </a:r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Podział pracy i alienacja od produktu</a:t>
            </a:r>
          </a:p>
          <a:p>
            <a:pPr algn="ctr"/>
            <a:endParaRPr lang="pl-PL" dirty="0"/>
          </a:p>
          <a:p>
            <a:pPr algn="ctr"/>
            <a:r>
              <a:rPr lang="pl-PL" dirty="0" smtClean="0"/>
              <a:t>Czy biuro nie alienuje od produktu?</a:t>
            </a:r>
            <a:endParaRPr lang="pl-PL" dirty="0"/>
          </a:p>
        </p:txBody>
      </p:sp>
      <p:pic>
        <p:nvPicPr>
          <p:cNvPr id="3" name="Obraz 2" descr="10417-produkcja_porcelany_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88640"/>
            <a:ext cx="4352544" cy="2651760"/>
          </a:xfrm>
          <a:prstGeom prst="rect">
            <a:avLst/>
          </a:prstGeom>
        </p:spPr>
      </p:pic>
      <p:pic>
        <p:nvPicPr>
          <p:cNvPr id="4" name="Obraz 3" descr="10425-produkcja_porcelany_szkliwieni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4669" y="3429000"/>
            <a:ext cx="4204579" cy="311983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29000"/>
            <a:ext cx="4352544" cy="31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323</Words>
  <Application>Microsoft Office PowerPoint</Application>
  <PresentationFormat>Pokaz na ekranie (4:3)</PresentationFormat>
  <Paragraphs>68</Paragraphs>
  <Slides>25</Slides>
  <Notes>11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6" baseType="lpstr"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</dc:creator>
  <cp:lastModifiedBy>Ewa</cp:lastModifiedBy>
  <cp:revision>16</cp:revision>
  <dcterms:created xsi:type="dcterms:W3CDTF">2017-02-01T21:26:36Z</dcterms:created>
  <dcterms:modified xsi:type="dcterms:W3CDTF">2017-02-02T14:54:18Z</dcterms:modified>
</cp:coreProperties>
</file>